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2" r:id="rId3"/>
    <p:sldId id="261" r:id="rId4"/>
    <p:sldId id="258" r:id="rId5"/>
    <p:sldId id="263" r:id="rId6"/>
  </p:sldIdLst>
  <p:sldSz cx="9144000" cy="11539538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63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2" autoAdjust="0"/>
    <p:restoredTop sz="94660"/>
  </p:normalViewPr>
  <p:slideViewPr>
    <p:cSldViewPr>
      <p:cViewPr>
        <p:scale>
          <a:sx n="60" d="100"/>
          <a:sy n="60" d="100"/>
        </p:scale>
        <p:origin x="1368" y="-1512"/>
      </p:cViewPr>
      <p:guideLst>
        <p:guide orient="horz" pos="3635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3584737"/>
            <a:ext cx="7772400" cy="247352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6539072"/>
            <a:ext cx="6400800" cy="294899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462118"/>
            <a:ext cx="2057400" cy="984600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462118"/>
            <a:ext cx="6019800" cy="984600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7415222"/>
            <a:ext cx="7772400" cy="229188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4890950"/>
            <a:ext cx="7772400" cy="2524274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2692561"/>
            <a:ext cx="4038600" cy="76155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2692561"/>
            <a:ext cx="4038600" cy="761556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583041"/>
            <a:ext cx="4040188" cy="107648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3659529"/>
            <a:ext cx="4040188" cy="664859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7" y="2583041"/>
            <a:ext cx="4041775" cy="107648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7" y="3659529"/>
            <a:ext cx="4041775" cy="664859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459445"/>
            <a:ext cx="3008313" cy="195531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459446"/>
            <a:ext cx="5111750" cy="984867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2414757"/>
            <a:ext cx="3008313" cy="789336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8077677"/>
            <a:ext cx="5486400" cy="95361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1031080"/>
            <a:ext cx="5486400" cy="6923723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9031293"/>
            <a:ext cx="5486400" cy="135429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462117"/>
            <a:ext cx="8229600" cy="192325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2692561"/>
            <a:ext cx="8229600" cy="76155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10695443"/>
            <a:ext cx="2133600" cy="614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10695443"/>
            <a:ext cx="2895600" cy="614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10695443"/>
            <a:ext cx="2133600" cy="61437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3969A4EC-3360-4662-80C7-91E9195373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5654" y="4148537"/>
            <a:ext cx="3743207" cy="329041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514D09C-7AA4-4AD5-9F57-1C9B5139F7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28" y="1089100"/>
            <a:ext cx="3811293" cy="3290416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8B1C225-2726-4E03-A995-07C9BE07C0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37176" y="1036829"/>
            <a:ext cx="3461515" cy="3060947"/>
          </a:xfrm>
          <a:prstGeom prst="rect">
            <a:avLst/>
          </a:prstGeom>
        </p:spPr>
      </p:pic>
      <p:sp>
        <p:nvSpPr>
          <p:cNvPr id="12" name="Rectangle 3">
            <a:extLst>
              <a:ext uri="{FF2B5EF4-FFF2-40B4-BE49-F238E27FC236}">
                <a16:creationId xmlns:a16="http://schemas.microsoft.com/office/drawing/2014/main" id="{5D8BEAFD-4275-428E-885F-FDCF2D2BC33F}"/>
              </a:ext>
            </a:extLst>
          </p:cNvPr>
          <p:cNvSpPr/>
          <p:nvPr/>
        </p:nvSpPr>
        <p:spPr>
          <a:xfrm>
            <a:off x="125760" y="7569970"/>
            <a:ext cx="8892480" cy="14431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Modulation of the diversity and richness of the gut microbiota.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(A)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chao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(B)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ACE index;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shannon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(D) 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simposon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Values are expressed as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mean±SEM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(n=6). Graph marked with different letters on top represent statistically significant results (P &lt; 0.05) based on Tukey‘s post hoc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oneway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ANOVA analysis, whereas bars labelled with the same letter correspond to results that show no statistically significant differences.</a:t>
            </a:r>
            <a:endParaRPr lang="en-US" altLang="zh-CN" sz="1200" i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38484F3-86C6-4039-A885-6E4DE53573CF}"/>
              </a:ext>
            </a:extLst>
          </p:cNvPr>
          <p:cNvSpPr txBox="1"/>
          <p:nvPr/>
        </p:nvSpPr>
        <p:spPr>
          <a:xfrm>
            <a:off x="532681" y="1089100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A</a:t>
            </a:r>
            <a:endParaRPr lang="zh-CN" altLang="en-US" sz="2000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9789399-8B34-4F21-AA2A-83F63F0F822D}"/>
              </a:ext>
            </a:extLst>
          </p:cNvPr>
          <p:cNvSpPr txBox="1"/>
          <p:nvPr/>
        </p:nvSpPr>
        <p:spPr>
          <a:xfrm>
            <a:off x="4670302" y="1095362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B</a:t>
            </a:r>
            <a:endParaRPr lang="zh-CN" altLang="en-US" sz="2000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3B18612-12B1-4F6C-93B8-2400143563A5}"/>
              </a:ext>
            </a:extLst>
          </p:cNvPr>
          <p:cNvSpPr txBox="1"/>
          <p:nvPr/>
        </p:nvSpPr>
        <p:spPr>
          <a:xfrm>
            <a:off x="470589" y="4148536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C</a:t>
            </a:r>
            <a:endParaRPr lang="zh-CN" altLang="en-US" sz="2000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DC8C10B7-8071-4BA3-BDFC-5F6D5C747A9C}"/>
              </a:ext>
            </a:extLst>
          </p:cNvPr>
          <p:cNvSpPr txBox="1"/>
          <p:nvPr/>
        </p:nvSpPr>
        <p:spPr>
          <a:xfrm>
            <a:off x="4680081" y="414853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D</a:t>
            </a:r>
            <a:endParaRPr lang="zh-CN" altLang="en-US" sz="20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6332A5DA-4685-40BE-B048-AA6E2BCDE77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9153" y="4228793"/>
            <a:ext cx="3722220" cy="3167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43181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3">
            <a:extLst>
              <a:ext uri="{FF2B5EF4-FFF2-40B4-BE49-F238E27FC236}">
                <a16:creationId xmlns:a16="http://schemas.microsoft.com/office/drawing/2014/main" id="{C131763D-332D-41F0-8D69-855224BE436B}"/>
              </a:ext>
            </a:extLst>
          </p:cNvPr>
          <p:cNvSpPr/>
          <p:nvPr/>
        </p:nvSpPr>
        <p:spPr>
          <a:xfrm>
            <a:off x="179512" y="6345833"/>
            <a:ext cx="8892480" cy="3351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The ANOSIM analysis among the 3 groups.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(A) SD vs HFD; (B)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HFD vs HFDR.</a:t>
            </a:r>
            <a:endParaRPr lang="en-US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16CE70E-5F05-4F2A-8D95-86D83A37681A}"/>
              </a:ext>
            </a:extLst>
          </p:cNvPr>
          <p:cNvSpPr txBox="1"/>
          <p:nvPr/>
        </p:nvSpPr>
        <p:spPr>
          <a:xfrm>
            <a:off x="179512" y="401107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A</a:t>
            </a:r>
            <a:endParaRPr lang="zh-CN" altLang="en-US" sz="20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31D7B86F-06A0-4380-AEAE-3F5E14F2BAD5}"/>
              </a:ext>
            </a:extLst>
          </p:cNvPr>
          <p:cNvSpPr txBox="1"/>
          <p:nvPr/>
        </p:nvSpPr>
        <p:spPr>
          <a:xfrm>
            <a:off x="4526286" y="329099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B</a:t>
            </a:r>
            <a:endParaRPr lang="zh-CN" altLang="en-US" sz="2000" dirty="0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9429D1AF-92CA-4D91-950B-FC8BB4A599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703" y="752093"/>
            <a:ext cx="3926164" cy="4834547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id="{0A0B4E96-C9ED-408E-BD03-8B716E289E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0096" y="729209"/>
            <a:ext cx="4102964" cy="4797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6923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445A837-5E77-436F-9DC7-4AE44F5651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65" y="112496"/>
            <a:ext cx="4933573" cy="316639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DC07FEB-7915-458B-A5F7-095E9D4A2D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55380" y="292183"/>
            <a:ext cx="3150781" cy="236162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FA4883E1-DEDC-4AA7-B17C-3E4CF6E72CAF}"/>
              </a:ext>
            </a:extLst>
          </p:cNvPr>
          <p:cNvSpPr txBox="1"/>
          <p:nvPr/>
        </p:nvSpPr>
        <p:spPr>
          <a:xfrm>
            <a:off x="239022" y="9129"/>
            <a:ext cx="3177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A</a:t>
            </a:r>
            <a:endParaRPr lang="zh-CN" altLang="en-US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5D78A88-FB61-4D19-80D9-175F206F8E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902" y="3312061"/>
            <a:ext cx="4933573" cy="289871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636DEFE5-9D97-4A35-B696-E9C750C1131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5381" y="3300871"/>
            <a:ext cx="3073122" cy="300008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BF16F23-D051-46CA-9F7D-55692498E7A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65660" y="6150597"/>
            <a:ext cx="5456479" cy="289871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35B31A01-71CC-4A33-A7B4-406357BE24B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99747" y="6443755"/>
            <a:ext cx="2718351" cy="2578403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4EF7C31-A98F-4B7C-A79E-EB3274F5EC1F}"/>
              </a:ext>
            </a:extLst>
          </p:cNvPr>
          <p:cNvSpPr txBox="1"/>
          <p:nvPr/>
        </p:nvSpPr>
        <p:spPr>
          <a:xfrm>
            <a:off x="256656" y="3282803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</a:t>
            </a:r>
            <a:endParaRPr lang="zh-CN" altLang="en-US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D9BA19B-FFEE-40BF-AE1C-0D24D1054FDC}"/>
              </a:ext>
            </a:extLst>
          </p:cNvPr>
          <p:cNvSpPr txBox="1"/>
          <p:nvPr/>
        </p:nvSpPr>
        <p:spPr>
          <a:xfrm>
            <a:off x="271728" y="6229065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E</a:t>
            </a:r>
            <a:endParaRPr lang="zh-CN" altLang="en-US" dirty="0"/>
          </a:p>
        </p:txBody>
      </p:sp>
      <p:sp>
        <p:nvSpPr>
          <p:cNvPr id="16" name="Rectangle 3">
            <a:extLst>
              <a:ext uri="{FF2B5EF4-FFF2-40B4-BE49-F238E27FC236}">
                <a16:creationId xmlns:a16="http://schemas.microsoft.com/office/drawing/2014/main" id="{98FAE6C1-DE52-4105-BB36-9A5AA6876A37}"/>
              </a:ext>
            </a:extLst>
          </p:cNvPr>
          <p:cNvSpPr/>
          <p:nvPr/>
        </p:nvSpPr>
        <p:spPr>
          <a:xfrm>
            <a:off x="125760" y="9284136"/>
            <a:ext cx="8892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RSV </a:t>
            </a:r>
            <a:r>
              <a:rPr lang="en-US" altLang="zh-CN" sz="1200" b="1" kern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improves the gut microbiota composition in different classification levels</a:t>
            </a:r>
            <a:r>
              <a:rPr lang="en-US" altLang="zh-CN" sz="1200" kern="0" dirty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, (A, B) class, (C, D) order.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(E, F) Family. Values are expressed as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mean±SEM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(n=6). Separate column graph (B, D, F) were made for bacteria with significant differences. Differences were assessed by ANOVA and a, b, c means in the same bar without a common letter differ at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&lt;0.05</a:t>
            </a: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zh-CN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DBDE910-6746-4CEE-AC83-B3928E6B5D36}"/>
              </a:ext>
            </a:extLst>
          </p:cNvPr>
          <p:cNvSpPr txBox="1"/>
          <p:nvPr/>
        </p:nvSpPr>
        <p:spPr>
          <a:xfrm>
            <a:off x="5557326" y="69900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B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3EC5E83-5DCB-4042-BC7A-4C378F6391AF}"/>
              </a:ext>
            </a:extLst>
          </p:cNvPr>
          <p:cNvSpPr txBox="1"/>
          <p:nvPr/>
        </p:nvSpPr>
        <p:spPr>
          <a:xfrm>
            <a:off x="5422296" y="3282803"/>
            <a:ext cx="3273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D</a:t>
            </a:r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236372C-C6E5-4854-8658-4C19BD928F7D}"/>
              </a:ext>
            </a:extLst>
          </p:cNvPr>
          <p:cNvSpPr txBox="1"/>
          <p:nvPr/>
        </p:nvSpPr>
        <p:spPr>
          <a:xfrm>
            <a:off x="5632054" y="6474491"/>
            <a:ext cx="2904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F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618427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473625"/>
            <a:ext cx="3528392" cy="31806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52377"/>
            <a:ext cx="3600400" cy="3049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1069" y="1305273"/>
            <a:ext cx="3744416" cy="3166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B5F4B5A9-044D-4F33-9E0C-56ED4AC7C6C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88024" y="4471791"/>
            <a:ext cx="3744416" cy="324219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5D5B36B-F986-4A95-8384-EB88EFF3E289}"/>
              </a:ext>
            </a:extLst>
          </p:cNvPr>
          <p:cNvSpPr txBox="1"/>
          <p:nvPr/>
        </p:nvSpPr>
        <p:spPr>
          <a:xfrm>
            <a:off x="532681" y="1089100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A</a:t>
            </a:r>
            <a:endParaRPr lang="zh-CN" altLang="en-US" sz="2000" dirty="0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06442344-2E6C-4575-9D69-A7E25650B2A2}"/>
              </a:ext>
            </a:extLst>
          </p:cNvPr>
          <p:cNvSpPr txBox="1"/>
          <p:nvPr/>
        </p:nvSpPr>
        <p:spPr>
          <a:xfrm>
            <a:off x="4670302" y="1095362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B</a:t>
            </a:r>
            <a:endParaRPr lang="zh-CN" altLang="en-US" sz="2000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7ACFA85-6C22-4DB9-B3B7-DB103B87C700}"/>
              </a:ext>
            </a:extLst>
          </p:cNvPr>
          <p:cNvSpPr txBox="1"/>
          <p:nvPr/>
        </p:nvSpPr>
        <p:spPr>
          <a:xfrm>
            <a:off x="470589" y="4148536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C</a:t>
            </a:r>
            <a:endParaRPr lang="zh-CN" altLang="en-US" sz="2000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314F9C2-6DCA-47FF-A739-88F4DC0D221E}"/>
              </a:ext>
            </a:extLst>
          </p:cNvPr>
          <p:cNvSpPr txBox="1"/>
          <p:nvPr/>
        </p:nvSpPr>
        <p:spPr>
          <a:xfrm>
            <a:off x="4680081" y="4148536"/>
            <a:ext cx="3417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D</a:t>
            </a:r>
            <a:endParaRPr lang="zh-CN" altLang="en-US" sz="2000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1E81BDE2-C60F-45FE-93B8-641B7667C145}"/>
              </a:ext>
            </a:extLst>
          </p:cNvPr>
          <p:cNvSpPr/>
          <p:nvPr/>
        </p:nvSpPr>
        <p:spPr>
          <a:xfrm>
            <a:off x="0" y="7713986"/>
            <a:ext cx="8892480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Modulation of the diversity and richness of the gut microbiota.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(A)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chao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(B)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ACE index;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(C)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shannon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; (D) </a:t>
            </a:r>
            <a:r>
              <a:rPr lang="en-US" altLang="zh-CN" sz="1200" dirty="0" err="1">
                <a:latin typeface="Arial" panose="020B0604020202020204" pitchFamily="34" charset="0"/>
                <a:cs typeface="Arial" panose="020B0604020202020204" pitchFamily="34" charset="0"/>
              </a:rPr>
              <a:t>simposon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 index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. Values are expressed as the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mean±SEM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 (n=6). Differences were assessed by ANOVA and denoted as follows: 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*P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&lt;0.05</a:t>
            </a:r>
            <a:r>
              <a:rPr lang="en-US" sz="1200" i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**P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&lt;0.01</a:t>
            </a: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, ***P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&lt;0.001</a:t>
            </a:r>
            <a:r>
              <a:rPr lang="en-US" altLang="zh-CN" sz="1200" i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altLang="zh-CN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>
              <a:lnSpc>
                <a:spcPct val="150000"/>
              </a:lnSpc>
            </a:pPr>
            <a:endParaRPr lang="en-US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40944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3">
            <a:extLst>
              <a:ext uri="{FF2B5EF4-FFF2-40B4-BE49-F238E27FC236}">
                <a16:creationId xmlns:a16="http://schemas.microsoft.com/office/drawing/2014/main" id="{CDB3FE40-B23B-43EC-949A-D345A7F3320E}"/>
              </a:ext>
            </a:extLst>
          </p:cNvPr>
          <p:cNvSpPr/>
          <p:nvPr/>
        </p:nvSpPr>
        <p:spPr>
          <a:xfrm>
            <a:off x="4481736" y="6777881"/>
            <a:ext cx="4211960" cy="889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Supplementary Figure S</a:t>
            </a:r>
            <a:r>
              <a:rPr lang="en-US" altLang="zh-CN" sz="1200" b="1" dirty="0"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. The ANOSIM analysis among the 4 groups. 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(A) HFD vs HFD</a:t>
            </a:r>
            <a:r>
              <a:rPr lang="en-US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HFD; (B)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HFDR vs HFD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HFDR; (C) HFD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HFD vs HFD</a:t>
            </a:r>
            <a:r>
              <a:rPr lang="en-US" altLang="zh-CN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</a:t>
            </a:r>
            <a:r>
              <a:rPr lang="en-US" altLang="zh-CN" sz="1200" dirty="0">
                <a:latin typeface="Arial" panose="020B0604020202020204" pitchFamily="34" charset="0"/>
                <a:cs typeface="Arial" panose="020B0604020202020204" pitchFamily="34" charset="0"/>
              </a:rPr>
              <a:t>HFDR</a:t>
            </a:r>
            <a:endParaRPr lang="en-US" sz="1200" i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id="{D351205E-780E-4EEE-BF67-3CAE7CBC0B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88" y="5934592"/>
            <a:ext cx="4212701" cy="506621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FF2D6004-7FB8-4AE7-8688-7192E90BEA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88" y="189615"/>
            <a:ext cx="4163929" cy="5279594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4D75417-BF41-4B13-847E-4B8E2B4CCE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0995" y="189615"/>
            <a:ext cx="4212701" cy="5261304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9D536F1F-4180-48CE-8789-B8E2D800C85D}"/>
              </a:ext>
            </a:extLst>
          </p:cNvPr>
          <p:cNvSpPr txBox="1"/>
          <p:nvPr/>
        </p:nvSpPr>
        <p:spPr>
          <a:xfrm>
            <a:off x="25580" y="81137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A</a:t>
            </a:r>
            <a:endParaRPr lang="zh-CN" altLang="en-US" sz="2000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78927E35-E038-49D0-A296-8A2F53531B2B}"/>
              </a:ext>
            </a:extLst>
          </p:cNvPr>
          <p:cNvSpPr txBox="1"/>
          <p:nvPr/>
        </p:nvSpPr>
        <p:spPr>
          <a:xfrm>
            <a:off x="4163201" y="87399"/>
            <a:ext cx="33374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B</a:t>
            </a:r>
            <a:endParaRPr lang="zh-CN" altLang="en-US" sz="2000" dirty="0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7CA84589-27F7-4A5C-86BD-13F6063CDD03}"/>
              </a:ext>
            </a:extLst>
          </p:cNvPr>
          <p:cNvSpPr txBox="1"/>
          <p:nvPr/>
        </p:nvSpPr>
        <p:spPr>
          <a:xfrm>
            <a:off x="-36512" y="5697761"/>
            <a:ext cx="32092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/>
              <a:t>C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810585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22896</TotalTime>
  <Words>351</Words>
  <Application>Microsoft Office PowerPoint</Application>
  <PresentationFormat>Custom</PresentationFormat>
  <Paragraphs>24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MDPI</cp:lastModifiedBy>
  <cp:revision>31</cp:revision>
  <dcterms:created xsi:type="dcterms:W3CDTF">2020-06-23T02:27:37Z</dcterms:created>
  <dcterms:modified xsi:type="dcterms:W3CDTF">2022-05-11T07:09:24Z</dcterms:modified>
</cp:coreProperties>
</file>